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AAEC-3F9D-4F51-96C1-5C8EBCEA7AA4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ED67-F45E-43CF-B5AD-FEE5275D58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64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9ED67-F45E-43CF-B5AD-FEE5275D58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1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E795A-F0AE-5182-5C20-BB86AA9C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FC379E-0460-A948-B485-5BE989C65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98F73A-B910-D542-9124-57C2BE0C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9F5501-B226-69A6-A1DD-12F7A87E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246168-ED8B-3C09-9438-9CD2AC9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92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832882-8A65-DAD5-A179-6BB82A4E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FD294B-304B-5144-7D93-05CAE963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8ECE34-BB46-13D0-9D27-379E782E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98D6F2-FA11-B35F-4257-960659E5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A27730-EE9D-2B57-0524-AB00680C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7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127B0D-68EC-9B55-5FF2-1006D58C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714A84-AF95-DEF0-19C8-251F2DF75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A439FE-5149-4561-9B26-4EA0D4E9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1ED4CF-5AFF-1FCB-73C9-9C7128A4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943F5-0520-CAE3-92FA-EE9B1A3E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26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68D05-3FCB-96D0-AB4C-6465FBC2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40EA39-AE0E-B9B6-9FC6-F2A13473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ED831D-C556-BA92-90F7-BECA8F29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8B6EFA-2948-763D-95E8-70D0FC45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BB46AE-D504-5A0B-8B60-7181216D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4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A4331-BF21-14D2-9E7B-E8AB55C3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4A4589-4DDD-1E4E-989A-B064DBF4E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376460-2FE8-6E0B-203D-C08282E0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AA6D3F-63A4-CF79-D085-34B03021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01696F-55CB-5F64-8528-A07191B4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10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8868F2-ABC5-F1D7-4468-74CFC8E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7B36E2-FF61-133B-F1A5-E69EF6505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736A2D-5F24-C2A3-77CC-40C53C0EB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8BFC5A-1A15-FB63-AD63-AFC98A62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FB0B19-B5C9-4BBF-2024-04716584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109B4D-350C-164B-DD93-6EE883C2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9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4C7014-F3E1-1970-0C9E-20CD3D57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88824-7DE4-3E34-DACA-A992EE41E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912A96-413E-120E-2148-4D166FAAE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0017EE-FE77-859F-6AC6-E7BF457DF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749D21-35FF-79E8-3640-7B33F04F7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BFA7C08-0BFA-8299-71C6-36A1ABA6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F4C5D5C-5E15-CE88-BDDB-AD11DE8A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E8101C-CADA-5C02-A939-B49108E9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4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A1A9D-2B42-F82B-D2E8-40B56040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FFAFC0-D726-874C-1751-E98DCA5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AA6E60-2DA7-8F84-0194-ECBF9FE4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85349F-7877-6A89-1B95-B5EAD524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45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A97D46-13C3-91EC-4A24-0D651EAD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FC540D-456A-52DA-334B-E5BF7905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8E3A42-619E-DFFE-933C-49D325A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58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FD2D-B753-7ED8-6969-58EC51FE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89C970-7ECD-97DC-3C9C-862C5F93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D2F9D3-4BFB-7CC8-92CB-E369E39B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7F24E2-75B6-4C2C-CA0C-6BEFE649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456866-235E-B1AB-509F-D05012EB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BE3789-1752-D19A-6C44-0315705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11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5AD16-16C6-7D78-A8A7-08A0199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5BB25ED-B6B4-4829-2C68-645FE5194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48CEB7-E5F7-1322-C4FD-11A5B6A97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9CFA35-F6F2-6AB3-16A3-41B3A58F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8A24AA-B22F-67CB-2DFD-00DBF35A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5B2D5C-18FC-0378-7015-8C300EB7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73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F95C35-02BB-5868-C510-CE8A9012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6FFDE5-FDA9-230D-3A4E-19CF78B4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1AD493-1CAD-EA40-56EB-331EC662A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2843E-71B4-43E9-8FA0-F2400A8CCB8B}" type="datetimeFigureOut">
              <a:rPr lang="it-IT" smtClean="0"/>
              <a:t>26/10/2022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05EC7-7394-C986-4F73-70D999478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B60CBC-64AE-CD3F-4CD0-ACE300F49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55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Immagine che contiene cielo, esterni, città, giorno&#10;&#10;Descrizione generata automaticamente">
            <a:extLst>
              <a:ext uri="{FF2B5EF4-FFF2-40B4-BE49-F238E27FC236}">
                <a16:creationId xmlns:a16="http://schemas.microsoft.com/office/drawing/2014/main" id="{714EC973-61A9-B12D-F413-20F877913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6664BD-304C-8332-54BD-CD8C56624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574454" cy="259210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Monitoring Systems Using IoT</a:t>
            </a:r>
            <a:endParaRPr lang="it-IT" sz="52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54B4D9-FC89-4DF8-6FF7-264803AAB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712677"/>
            <a:ext cx="2957863" cy="1416414"/>
          </a:xfrm>
        </p:spPr>
        <p:txBody>
          <a:bodyPr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Martina Nolletti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Michele </a:t>
            </a:r>
            <a:r>
              <a:rPr lang="it-IT" dirty="0" err="1">
                <a:solidFill>
                  <a:srgbClr val="FFFFFF"/>
                </a:solidFill>
              </a:rPr>
              <a:t>Intrevado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Giordano Tinella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4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24511D-A6D1-41C1-0DB2-31A6B5F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5400" dirty="0" err="1"/>
              <a:t>Observations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AC6E38-6AD9-0A01-CA64-303DD8CD3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5049"/>
            <a:ext cx="5257800" cy="4387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extensive studies brings out the following major observations:</a:t>
            </a:r>
          </a:p>
          <a:p>
            <a:r>
              <a:rPr lang="en-US" sz="2400" b="0" i="0" u="none" strike="noStrike" baseline="0" dirty="0"/>
              <a:t>The research on SEM includes various purposes;</a:t>
            </a:r>
          </a:p>
          <a:p>
            <a:pPr algn="l"/>
            <a:r>
              <a:rPr lang="en-US" sz="2400" b="0" i="0" u="none" strike="noStrike" baseline="0" dirty="0"/>
              <a:t>The methods are divided in terms of sensory data used, machine learning methods used, IoT devices used, and types of sensors involved;</a:t>
            </a:r>
          </a:p>
          <a:p>
            <a:pPr algn="l"/>
            <a:r>
              <a:rPr lang="en-US" sz="2400" b="0" i="0" u="none" strike="noStrike" baseline="0" dirty="0"/>
              <a:t>The methods have been used for either classification or prediction.</a:t>
            </a:r>
          </a:p>
          <a:p>
            <a:endParaRPr lang="en-US" sz="2400" b="0" i="0" u="none" strike="noStrike" baseline="0" dirty="0"/>
          </a:p>
          <a:p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E6A36-74E0-07ED-AF1C-34DFE1D0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1475"/>
            <a:ext cx="5614931" cy="41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3D2F94-9F8E-A3D8-762A-DC7F3BEB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1153571"/>
            <a:ext cx="3200400" cy="4461163"/>
          </a:xfrm>
        </p:spPr>
        <p:txBody>
          <a:bodyPr>
            <a:normAutofit/>
          </a:bodyPr>
          <a:lstStyle/>
          <a:p>
            <a:r>
              <a:rPr lang="it-IT" sz="5400" dirty="0" err="1">
                <a:solidFill>
                  <a:srgbClr val="FFFFFF"/>
                </a:solidFill>
              </a:rPr>
              <a:t>Problems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184BA-3AB9-17C8-3C4C-BE0E1215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0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major challenges observed are as follows:</a:t>
            </a:r>
          </a:p>
          <a:p>
            <a:r>
              <a:rPr lang="en-US" sz="2400" dirty="0"/>
              <a:t>T</a:t>
            </a:r>
            <a:r>
              <a:rPr lang="en-US" sz="2400" b="0" i="0" u="none" strike="noStrike" baseline="0" dirty="0"/>
              <a:t>here is </a:t>
            </a:r>
            <a:r>
              <a:rPr lang="en-US" sz="2400" dirty="0"/>
              <a:t>a </a:t>
            </a:r>
            <a:r>
              <a:rPr lang="en-US" sz="2400" b="0" i="0" u="none" strike="noStrike" baseline="0" dirty="0"/>
              <a:t>problem of interoperability in the analysis of the data captured;</a:t>
            </a:r>
          </a:p>
          <a:p>
            <a:r>
              <a:rPr lang="en-US" sz="2400" b="0" i="0" u="none" strike="noStrike" baseline="0" dirty="0"/>
              <a:t>Sample size is limited in many of the contributions;</a:t>
            </a:r>
          </a:p>
          <a:p>
            <a:r>
              <a:rPr lang="en-US" sz="2400" b="0" i="0" u="none" strike="noStrike" baseline="0" dirty="0"/>
              <a:t>Noisy data poses a challenge in analysis;</a:t>
            </a:r>
            <a:endParaRPr lang="en-US" sz="2400" dirty="0"/>
          </a:p>
          <a:p>
            <a:r>
              <a:rPr lang="en-US" sz="2400" b="0" i="0" u="none" strike="noStrike" baseline="0" dirty="0"/>
              <a:t>The machine learning methods which have been employed for training the data and for </a:t>
            </a:r>
            <a:r>
              <a:rPr lang="it-IT" sz="2400" b="0" i="0" u="none" strike="noStrike" baseline="0" dirty="0" err="1"/>
              <a:t>classification</a:t>
            </a:r>
            <a:r>
              <a:rPr lang="it-IT" sz="2400" b="0" i="0" u="none" strike="noStrike" baseline="0" dirty="0"/>
              <a:t>;</a:t>
            </a:r>
          </a:p>
          <a:p>
            <a:r>
              <a:rPr lang="en-US" sz="2400" b="0" i="0" u="none" strike="noStrike" baseline="0" dirty="0"/>
              <a:t>There is no robust approach to machine learning reported.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5542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2E0199-8D7C-B1BF-984B-67BF1C5B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13" y="441793"/>
            <a:ext cx="4008583" cy="5974414"/>
          </a:xfrm>
        </p:spPr>
        <p:txBody>
          <a:bodyPr anchor="ctr"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Solutions</a:t>
            </a:r>
            <a:endParaRPr lang="it-IT" sz="80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F6F4D7-4B98-4EA0-F4D1-79F2D2CD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719" y="509248"/>
            <a:ext cx="5655441" cy="590695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solutions of the problems are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A framework of machine learning methods needs to be developed;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A robust set of classification, prediction and forecasting models has</a:t>
            </a:r>
            <a:r>
              <a:rPr lang="en-US" sz="2000" b="0" i="0" u="none" strike="noStrike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to be designed;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Suitable denoising methods are required to be implemented as pre-processing to the SEM 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major stages;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Data deduplication approaches and other methods are needed to deal with big data issues;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SEM aims at sustainable development;</a:t>
            </a:r>
            <a:endParaRPr lang="it-IT" sz="20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eveloping suitable standards and protocols that can make the data compatible for all acquisition and </a:t>
            </a:r>
            <a:r>
              <a:rPr lang="it-IT" sz="2000" b="0" i="0" u="none" strike="noStrike" baseline="0" dirty="0" err="1">
                <a:solidFill>
                  <a:schemeClr val="tx1">
                    <a:alpha val="80000"/>
                  </a:schemeClr>
                </a:solidFill>
              </a:rPr>
              <a:t>analysis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 systems.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97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91796-210B-7F90-60F7-687A3249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3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Conclusion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0EB02-5738-A6B6-5D0F-5A69BD06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000"/>
            <a:ext cx="10515600" cy="308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Environmental pollution is a major threat to any country, as it affects health, and the economy and spoils bio-diversity.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Several studies have already proven that the environmental conditions in the production area strongly affect the human performance.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Combining the necessity to incorporate these conditions to realize further improvements of production systems with the current opportunities provided by IoT applications, the need for an IoT-based monitoring of environmental conditions has been shown. </a:t>
            </a:r>
          </a:p>
        </p:txBody>
      </p:sp>
    </p:spTree>
    <p:extLst>
      <p:ext uri="{BB962C8B-B14F-4D97-AF65-F5344CB8AC3E}">
        <p14:creationId xmlns:p14="http://schemas.microsoft.com/office/powerpoint/2010/main" val="23579734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31A65-BABE-5DAB-DD8C-26ED7FAE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42" y="758514"/>
            <a:ext cx="5393361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DBD67-36D6-84B0-6F51-8DDE9DEC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42" y="2983315"/>
            <a:ext cx="4380914" cy="8913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Why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an </a:t>
            </a:r>
            <a:r>
              <a:rPr lang="it-IT" sz="2400" dirty="0" err="1"/>
              <a:t>Environmental</a:t>
            </a:r>
            <a:r>
              <a:rPr lang="it-IT" sz="2400" dirty="0"/>
              <a:t> Monitoring System?</a:t>
            </a:r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857513-78FB-4E34-D6DD-44E27718E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98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A0B532-5504-E381-5794-B029EB010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2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9DD89F-AF36-319E-64B8-6A639607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36989"/>
            <a:ext cx="3822189" cy="1266728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A3D26C-0067-977A-5B91-94B00AEC4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1940696"/>
            <a:ext cx="3822189" cy="4284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How Environment impact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lives</a:t>
            </a:r>
            <a:r>
              <a:rPr lang="it-IT" sz="2400" dirty="0"/>
              <a:t>?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en-US" sz="2400" dirty="0"/>
              <a:t>The consequences of the bad quality environment are: 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Destruction of biodiversity;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Scarcity of drinkable water;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Diseases;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Infant mortality.</a:t>
            </a:r>
            <a:endParaRPr lang="it-IT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0758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89F15-A2F2-6E9F-C01D-86877628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20" y="3007286"/>
            <a:ext cx="3571810" cy="815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FFDFD09-65A2-992A-7AF9-1D7893F9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41881"/>
            <a:ext cx="7214616" cy="4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9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24986-339C-6D7B-0902-8E3C2B9A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731520"/>
            <a:ext cx="4368602" cy="959847"/>
          </a:xfrm>
        </p:spPr>
        <p:txBody>
          <a:bodyPr anchor="b">
            <a:normAutofit/>
          </a:bodyPr>
          <a:lstStyle/>
          <a:p>
            <a:r>
              <a:rPr lang="it-IT" sz="5400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9D076B-A468-DCC7-9687-3BF804F5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6" y="2412456"/>
            <a:ext cx="4243589" cy="2163335"/>
          </a:xfrm>
        </p:spPr>
        <p:txBody>
          <a:bodyPr>
            <a:normAutofit/>
          </a:bodyPr>
          <a:lstStyle/>
          <a:p>
            <a:r>
              <a:rPr lang="it-IT" sz="2400" dirty="0"/>
              <a:t>General IoT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pPr lvl="1"/>
            <a:r>
              <a:rPr lang="it-IT" dirty="0" err="1"/>
              <a:t>Sensors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Micro-controller;</a:t>
            </a:r>
          </a:p>
          <a:p>
            <a:pPr lvl="1"/>
            <a:r>
              <a:rPr lang="it-IT" dirty="0" err="1"/>
              <a:t>Actuators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Cloud.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293864-6ED8-8130-A042-D7EE474B9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4734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4F7DC2-B3AF-72AF-646E-5A145878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39" y="362275"/>
            <a:ext cx="3902612" cy="1168253"/>
          </a:xfrm>
        </p:spPr>
        <p:txBody>
          <a:bodyPr>
            <a:normAutofit/>
          </a:bodyPr>
          <a:lstStyle/>
          <a:p>
            <a:r>
              <a:rPr lang="it-IT" sz="5400" dirty="0"/>
              <a:t>Background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1B7206-5B01-6547-018E-B7D19200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9" y="2430829"/>
            <a:ext cx="4530543" cy="2057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Iot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r>
              <a:rPr lang="en-GB" sz="2400" dirty="0"/>
              <a:t>perception layer;</a:t>
            </a:r>
          </a:p>
          <a:p>
            <a:r>
              <a:rPr lang="en-GB" sz="2400" dirty="0"/>
              <a:t>network communication layer;</a:t>
            </a:r>
          </a:p>
          <a:p>
            <a:r>
              <a:rPr lang="en-GB" sz="2400" dirty="0"/>
              <a:t>application layer.</a:t>
            </a:r>
            <a:endParaRPr lang="it-IT" sz="240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D004A15-1F32-A78E-19CD-8507CA40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57" y="946402"/>
            <a:ext cx="5073275" cy="5025912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01707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B2489A-444B-D650-861F-29EDED4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36" y="733214"/>
            <a:ext cx="3900398" cy="9724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Background</a:t>
            </a:r>
            <a:endParaRPr lang="en-US" sz="3200" dirty="0"/>
          </a:p>
        </p:txBody>
      </p:sp>
      <p:sp>
        <p:nvSpPr>
          <p:cNvPr id="53" name="Segnaposto contenuto 17">
            <a:extLst>
              <a:ext uri="{FF2B5EF4-FFF2-40B4-BE49-F238E27FC236}">
                <a16:creationId xmlns:a16="http://schemas.microsoft.com/office/drawing/2014/main" id="{E99DE16F-078B-982F-7819-3226BC30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36" y="1705707"/>
            <a:ext cx="4198095" cy="344658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sz="2400" b="0" i="0" u="none" strike="noStrike" baseline="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0" i="0" u="none" strike="noStrike" baseline="0" dirty="0" err="1"/>
              <a:t>Iot</a:t>
            </a:r>
            <a:r>
              <a:rPr lang="en-US" sz="2400" b="0" i="0" u="none" strike="noStrike" baseline="0" dirty="0"/>
              <a:t> Basic architecture: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Measuring nodes: Micro controllers with sensors; 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Message Broker: MQTT;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Data Storage and Visualization.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98235CC-D14D-1EFF-ECB4-DEBC77D6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02" y="2647348"/>
            <a:ext cx="6253212" cy="15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64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81D0A9-E8B6-89F2-C8D3-0C0D4198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643916"/>
            <a:ext cx="3673778" cy="5583148"/>
          </a:xfrm>
        </p:spPr>
        <p:txBody>
          <a:bodyPr anchor="ctr">
            <a:norm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22CDF2-6ED3-E52B-59A8-40D138C97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latin typeface="Calibri (Corpo)"/>
              </a:rPr>
              <a:t>Smart environment monitoring system highlighting water contaminations and its monitoring using the cloud connecting internet of things (IoTs) and sensors.</a:t>
            </a:r>
            <a:endParaRPr lang="it-IT" sz="2400" dirty="0">
              <a:latin typeface="Calibri (Corpo)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6FF5F2-AF63-1A1E-9D23-26A7B068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689969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63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E600D-6927-296F-7BF6-64BA09FF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96044"/>
            <a:ext cx="4818888" cy="1481328"/>
          </a:xfrm>
        </p:spPr>
        <p:txBody>
          <a:bodyPr anchor="b">
            <a:no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DC46F9-B328-923F-D6E9-6FF0050C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35230"/>
            <a:ext cx="4818888" cy="15875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Other</a:t>
            </a:r>
            <a:r>
              <a:rPr lang="it-IT" sz="2400" dirty="0"/>
              <a:t> </a:t>
            </a:r>
            <a:r>
              <a:rPr lang="it-IT" sz="2400" dirty="0" err="1"/>
              <a:t>examples</a:t>
            </a:r>
            <a:r>
              <a:rPr lang="it-IT" sz="2400" dirty="0"/>
              <a:t>:</a:t>
            </a:r>
          </a:p>
          <a:p>
            <a:r>
              <a:rPr lang="it-IT" sz="2400" dirty="0" err="1"/>
              <a:t>Mukta</a:t>
            </a:r>
            <a:r>
              <a:rPr lang="it-IT" sz="2400" dirty="0"/>
              <a:t>;</a:t>
            </a:r>
          </a:p>
          <a:p>
            <a:r>
              <a:rPr lang="it-IT" sz="2400" dirty="0"/>
              <a:t>Konde and </a:t>
            </a:r>
            <a:r>
              <a:rPr lang="it-IT" sz="2400" dirty="0" err="1"/>
              <a:t>Deosarkar</a:t>
            </a:r>
            <a:r>
              <a:rPr lang="it-IT" sz="2400" dirty="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5B0926E-9BEA-FE6F-316D-CA88DE62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24" y="396044"/>
            <a:ext cx="53965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5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</TotalTime>
  <Words>429</Words>
  <Application>Microsoft Office PowerPoint</Application>
  <PresentationFormat>Widescreen</PresentationFormat>
  <Paragraphs>63</Paragraphs>
  <Slides>13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(Corpo)</vt:lpstr>
      <vt:lpstr>Calibri Light</vt:lpstr>
      <vt:lpstr>Tema di Office</vt:lpstr>
      <vt:lpstr>Environmental Monitoring Systems Using IoT</vt:lpstr>
      <vt:lpstr>Introduction</vt:lpstr>
      <vt:lpstr>Introduction</vt:lpstr>
      <vt:lpstr>Background</vt:lpstr>
      <vt:lpstr>Background</vt:lpstr>
      <vt:lpstr>Background</vt:lpstr>
      <vt:lpstr>Background</vt:lpstr>
      <vt:lpstr>Existing Architecture</vt:lpstr>
      <vt:lpstr>Existing Architecture</vt:lpstr>
      <vt:lpstr>Observations</vt:lpstr>
      <vt:lpstr>Problems</vt:lpstr>
      <vt:lpstr>Solutions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Monitoring Systems Using IoT </dc:title>
  <dc:creator>Giordano Tinella</dc:creator>
  <cp:lastModifiedBy>Martina Nolletti</cp:lastModifiedBy>
  <cp:revision>7</cp:revision>
  <dcterms:created xsi:type="dcterms:W3CDTF">2022-10-24T09:02:20Z</dcterms:created>
  <dcterms:modified xsi:type="dcterms:W3CDTF">2022-10-26T14:18:49Z</dcterms:modified>
</cp:coreProperties>
</file>